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66" r:id="rId3"/>
  </p:sldMasterIdLst>
  <p:notesMasterIdLst>
    <p:notesMasterId r:id="rId18"/>
  </p:notesMasterIdLst>
  <p:sldIdLst>
    <p:sldId id="382" r:id="rId4"/>
    <p:sldId id="983" r:id="rId5"/>
    <p:sldId id="377" r:id="rId6"/>
    <p:sldId id="984" r:id="rId7"/>
    <p:sldId id="985" r:id="rId8"/>
    <p:sldId id="994" r:id="rId9"/>
    <p:sldId id="986" r:id="rId10"/>
    <p:sldId id="987" r:id="rId11"/>
    <p:sldId id="988" r:id="rId12"/>
    <p:sldId id="989" r:id="rId13"/>
    <p:sldId id="990" r:id="rId14"/>
    <p:sldId id="991" r:id="rId15"/>
    <p:sldId id="992" r:id="rId16"/>
    <p:sldId id="99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ien-Ju Ho" initials="CH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40"/>
    <p:restoredTop sz="78095"/>
  </p:normalViewPr>
  <p:slideViewPr>
    <p:cSldViewPr snapToGrid="0" snapToObjects="1">
      <p:cViewPr varScale="1">
        <p:scale>
          <a:sx n="98" d="100"/>
          <a:sy n="98" d="100"/>
        </p:scale>
        <p:origin x="19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commentAuthors" Target="commentAuthor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tiff>
</file>

<file path=ppt/media/image17.jpeg>
</file>

<file path=ppt/media/image2.tiff>
</file>

<file path=ppt/media/image3.tiff>
</file>

<file path=ppt/media/image4.tiff>
</file>

<file path=ppt/media/image5.jpeg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D93BB2-0CF2-674C-A455-8A0DAB3DFFE0}" type="datetimeFigureOut">
              <a:rPr lang="en-US" smtClean="0"/>
              <a:t>11/3/22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1B5F32-EE00-0545-A6AA-EA024B23A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613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852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861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5361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0273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201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66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446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7823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243227" y="598289"/>
            <a:ext cx="9705547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761587" y="3701356"/>
            <a:ext cx="10668825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385193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5348" y="598289"/>
            <a:ext cx="6521303" cy="778996"/>
          </a:xfrm>
        </p:spPr>
        <p:txBody>
          <a:bodyPr lIns="0" tIns="0" rIns="0" bIns="0"/>
          <a:lstStyle>
            <a:lvl1pPr>
              <a:defRPr sz="5062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435298" y="2393156"/>
            <a:ext cx="9321403" cy="454420"/>
          </a:xfrm>
        </p:spPr>
        <p:txBody>
          <a:bodyPr lIns="0" tIns="0" rIns="0" bIns="0"/>
          <a:lstStyle>
            <a:lvl1pPr>
              <a:defRPr sz="2953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82291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5348" y="598289"/>
            <a:ext cx="6521303" cy="778996"/>
          </a:xfrm>
        </p:spPr>
        <p:txBody>
          <a:bodyPr lIns="0" tIns="0" rIns="0" bIns="0"/>
          <a:lstStyle>
            <a:lvl1pPr>
              <a:defRPr sz="5062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11/3/22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21399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5348" y="598289"/>
            <a:ext cx="6521303" cy="778996"/>
          </a:xfrm>
        </p:spPr>
        <p:txBody>
          <a:bodyPr lIns="0" tIns="0" rIns="0" bIns="0"/>
          <a:lstStyle>
            <a:lvl1pPr>
              <a:defRPr sz="5062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11/3/22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06080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11/3/22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19516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30C29-07CE-5C45-ADF5-4E55A22C3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E141F0-CBAE-9946-9493-E4BA52CCDF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FE7C94-A3F3-B446-98B2-45AAA48D7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F92D3B-1474-8C4D-AFFD-5E91D290F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EE5A8-607F-A041-B52A-093A00E29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1088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4C51F-90BC-7C45-9EEE-49B0BDA2A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22735-050C-EE47-A6D2-2188FD858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C9D414-8551-5647-830B-96D93761F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0F427E-CDFF-234A-AE13-7231FB782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5DEE31-7400-B448-B539-41CA289C9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1148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909F3-6D5E-9245-84CD-8A3764A5A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47768-3AFE-CC4F-BB80-1DF09A7ED1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60323-B7BD-CF45-8826-EB5B68322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18891-CB99-5342-81D3-7C7178025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B831A-BA96-0F48-86FE-BC9440E6F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718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8123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3CB83-A120-8D45-B4C9-214D2862E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01F9B-E8B2-F54C-A2D1-DE834AC667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FEED66-0D24-C049-836C-C8194CE86D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74BC1-FAC5-614F-B1EE-97AF538A5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28393D-9D37-D24E-A9F7-034E9549A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CBBD4F-8CA6-9948-AE43-5C9BA4C51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3103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32041-E405-E642-8F56-EA7169AFB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AAA49E-992E-934D-A958-D7A18762BC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09AC3-F9BA-6448-B454-EA51862E37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3D2A3-A591-364D-8C96-ABBCF5E8C8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F29CBD-9F07-094F-BE52-601079B495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DA17DB-295C-1642-8EB0-32545B703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2C3794-6462-3541-84AF-BFA3EF342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405F87-5B94-8047-BF2E-B49BBEA82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1249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493EE-95CA-E248-B631-2C6D64CA8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DE0FC8-FC9F-604F-8DC5-0C7FBC1FF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BE9588-A8B9-E940-B7AB-E9883DCF2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D25A9-B9AE-FC43-B324-C63E99B3C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0279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5174A-90F6-AF4F-9FC0-30CAFF9F9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B338A9-5CE6-094C-B90B-63B1686C6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44FCD0-B984-FF4D-9E7C-8CD40F858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1111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2866E-F6F6-CF4C-BCB9-BCCADA2A5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4BDA2-A287-CA47-8C1E-DCDA75429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00034-615B-7A44-9EA8-25C96148D6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16C90B-1908-3E46-9F03-6079DBF79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1CBACB-DC1C-7247-B30F-1E3C907BD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26DA20-D498-E94E-BF80-7772EE6C3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5971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AFD01-863B-D042-9A94-E409D2FB8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CBFBE0-3B89-E549-8FED-BFADAD4F0E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A4E17A-035E-004A-878B-764ABC317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8FA9F-6AC3-9D41-969B-D6BEA1F64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563734-3037-D349-AE0B-75ABBC258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0E9E43-FE90-0D44-8348-BE5DF0076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8124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78E36-892C-EF45-AF7D-1D61626FB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24CB2B-12A6-BC45-965C-9A99F8CB29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DBE10-00E1-4F45-9C92-7EA55FF7E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0DFE8-A5D1-3747-9403-4DFAF23F9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BAB40-6C51-2948-850C-43E6FEF05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7454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C57E67-C635-0749-8FE4-5340176E33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57282B-A6AF-2D4A-A7BA-C41F1B7F1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156BC2-C57E-D84D-BC8E-C24FF147F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13758-D16A-E64B-BA4F-99E2E4DB4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11BED-48C9-8444-BC80-7485DA756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888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348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80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864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35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37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285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19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4E38F9-AF6C-4941-9980-A5BFFCFC0FDD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070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5348" y="598289"/>
            <a:ext cx="6521303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2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435298" y="2393156"/>
            <a:ext cx="9321403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2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82019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321457">
        <a:defRPr>
          <a:latin typeface="+mn-lt"/>
          <a:ea typeface="+mn-ea"/>
          <a:cs typeface="+mn-cs"/>
        </a:defRPr>
      </a:lvl2pPr>
      <a:lvl3pPr marL="642915">
        <a:defRPr>
          <a:latin typeface="+mn-lt"/>
          <a:ea typeface="+mn-ea"/>
          <a:cs typeface="+mn-cs"/>
        </a:defRPr>
      </a:lvl3pPr>
      <a:lvl4pPr marL="964372">
        <a:defRPr>
          <a:latin typeface="+mn-lt"/>
          <a:ea typeface="+mn-ea"/>
          <a:cs typeface="+mn-cs"/>
        </a:defRPr>
      </a:lvl4pPr>
      <a:lvl5pPr marL="1285829">
        <a:defRPr>
          <a:latin typeface="+mn-lt"/>
          <a:ea typeface="+mn-ea"/>
          <a:cs typeface="+mn-cs"/>
        </a:defRPr>
      </a:lvl5pPr>
      <a:lvl6pPr marL="1607287">
        <a:defRPr>
          <a:latin typeface="+mn-lt"/>
          <a:ea typeface="+mn-ea"/>
          <a:cs typeface="+mn-cs"/>
        </a:defRPr>
      </a:lvl6pPr>
      <a:lvl7pPr marL="1928744">
        <a:defRPr>
          <a:latin typeface="+mn-lt"/>
          <a:ea typeface="+mn-ea"/>
          <a:cs typeface="+mn-cs"/>
        </a:defRPr>
      </a:lvl7pPr>
      <a:lvl8pPr marL="2250201">
        <a:defRPr>
          <a:latin typeface="+mn-lt"/>
          <a:ea typeface="+mn-ea"/>
          <a:cs typeface="+mn-cs"/>
        </a:defRPr>
      </a:lvl8pPr>
      <a:lvl9pPr marL="2571659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321457">
        <a:defRPr>
          <a:latin typeface="+mn-lt"/>
          <a:ea typeface="+mn-ea"/>
          <a:cs typeface="+mn-cs"/>
        </a:defRPr>
      </a:lvl2pPr>
      <a:lvl3pPr marL="642915">
        <a:defRPr>
          <a:latin typeface="+mn-lt"/>
          <a:ea typeface="+mn-ea"/>
          <a:cs typeface="+mn-cs"/>
        </a:defRPr>
      </a:lvl3pPr>
      <a:lvl4pPr marL="964372">
        <a:defRPr>
          <a:latin typeface="+mn-lt"/>
          <a:ea typeface="+mn-ea"/>
          <a:cs typeface="+mn-cs"/>
        </a:defRPr>
      </a:lvl4pPr>
      <a:lvl5pPr marL="1285829">
        <a:defRPr>
          <a:latin typeface="+mn-lt"/>
          <a:ea typeface="+mn-ea"/>
          <a:cs typeface="+mn-cs"/>
        </a:defRPr>
      </a:lvl5pPr>
      <a:lvl6pPr marL="1607287">
        <a:defRPr>
          <a:latin typeface="+mn-lt"/>
          <a:ea typeface="+mn-ea"/>
          <a:cs typeface="+mn-cs"/>
        </a:defRPr>
      </a:lvl6pPr>
      <a:lvl7pPr marL="1928744">
        <a:defRPr>
          <a:latin typeface="+mn-lt"/>
          <a:ea typeface="+mn-ea"/>
          <a:cs typeface="+mn-cs"/>
        </a:defRPr>
      </a:lvl7pPr>
      <a:lvl8pPr marL="2250201">
        <a:defRPr>
          <a:latin typeface="+mn-lt"/>
          <a:ea typeface="+mn-ea"/>
          <a:cs typeface="+mn-cs"/>
        </a:defRPr>
      </a:lvl8pPr>
      <a:lvl9pPr marL="2571659">
        <a:defRPr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F1EC47-D99F-0047-967F-C5943E4D4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75158-7F36-2743-A7AA-4471684865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8E0F3-9D94-034E-8E49-DF9FFF2C87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7A0CB-6707-F448-AC12-E69D65832441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63CB5-1D63-1C43-8E1D-39AD17DD61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212A63-9E81-654F-BB67-8639667458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63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Logistics: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88684"/>
          </a:xfrm>
        </p:spPr>
        <p:txBody>
          <a:bodyPr>
            <a:normAutofit/>
          </a:bodyPr>
          <a:lstStyle/>
          <a:p>
            <a:r>
              <a:rPr lang="en-US" dirty="0"/>
              <a:t>Project presentation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Dec 6/8 </a:t>
            </a:r>
            <a:r>
              <a:rPr lang="en-US" dirty="0"/>
              <a:t>during lectures </a:t>
            </a:r>
          </a:p>
          <a:p>
            <a:pPr lvl="1"/>
            <a:r>
              <a:rPr lang="en-US" dirty="0"/>
              <a:t>Everyone is expected to attend both lectures</a:t>
            </a:r>
          </a:p>
          <a:p>
            <a:pPr lvl="1"/>
            <a:r>
              <a:rPr lang="en-US" dirty="0"/>
              <a:t>10 minutes for presentation +  1~2 minutes for QA and transition</a:t>
            </a:r>
          </a:p>
          <a:p>
            <a:endParaRPr lang="en-US" dirty="0"/>
          </a:p>
          <a:p>
            <a:r>
              <a:rPr lang="en-US" dirty="0"/>
              <a:t>Project reports</a:t>
            </a:r>
          </a:p>
          <a:p>
            <a:pPr lvl="1"/>
            <a:r>
              <a:rPr lang="en-US" dirty="0"/>
              <a:t>Due: </a:t>
            </a:r>
            <a:r>
              <a:rPr lang="en-US" dirty="0">
                <a:solidFill>
                  <a:schemeClr val="accent1"/>
                </a:solidFill>
              </a:rPr>
              <a:t>Dec 9 </a:t>
            </a:r>
            <a:r>
              <a:rPr lang="en-US" dirty="0"/>
              <a:t>(no late submissions)</a:t>
            </a:r>
          </a:p>
          <a:p>
            <a:pPr lvl="1"/>
            <a:r>
              <a:rPr lang="en-US" dirty="0"/>
              <a:t>Up to 6 pages (plus additional pages for only references/citations)</a:t>
            </a:r>
          </a:p>
          <a:p>
            <a:pPr lvl="1"/>
            <a:r>
              <a:rPr lang="en-US" dirty="0"/>
              <a:t>No strict format requirements</a:t>
            </a:r>
          </a:p>
          <a:p>
            <a:pPr lvl="2"/>
            <a:r>
              <a:rPr lang="en-US" dirty="0"/>
              <a:t>You are encouraged to use standard templates</a:t>
            </a:r>
          </a:p>
          <a:p>
            <a:pPr lvl="1"/>
            <a:r>
              <a:rPr lang="en-US" dirty="0"/>
              <a:t>More details will be announced later </a:t>
            </a:r>
          </a:p>
        </p:txBody>
      </p:sp>
    </p:spTree>
    <p:extLst>
      <p:ext uri="{BB962C8B-B14F-4D97-AF65-F5344CB8AC3E}">
        <p14:creationId xmlns:p14="http://schemas.microsoft.com/office/powerpoint/2010/main" val="1361662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20FC0-D7F6-4648-A5FA-7F699EF69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 About Problem 3 in Assignment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D3D6A-BB20-344D-ADEB-5136122A2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05754" cy="4351338"/>
          </a:xfrm>
        </p:spPr>
        <p:txBody>
          <a:bodyPr/>
          <a:lstStyle/>
          <a:p>
            <a:r>
              <a:rPr lang="en-US" dirty="0"/>
              <a:t>Company aims to hire interns</a:t>
            </a:r>
          </a:p>
          <a:p>
            <a:pPr lvl="1"/>
            <a:r>
              <a:rPr lang="en-US" dirty="0"/>
              <a:t>Only 30% students satisfy the requirement and the company knows that</a:t>
            </a:r>
          </a:p>
          <a:p>
            <a:pPr lvl="1"/>
            <a:r>
              <a:rPr lang="en-US" dirty="0"/>
              <a:t>I can make them hire 60% by manipulating the information</a:t>
            </a:r>
          </a:p>
          <a:p>
            <a:pPr lvl="1"/>
            <a:endParaRPr lang="en-US" dirty="0"/>
          </a:p>
          <a:p>
            <a:r>
              <a:rPr lang="en-US" dirty="0"/>
              <a:t>The example in the original paper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[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Kamenica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and Gentzkow. 2011]</a:t>
            </a:r>
          </a:p>
          <a:p>
            <a:pPr lvl="1"/>
            <a:r>
              <a:rPr lang="en-US" dirty="0"/>
              <a:t>Company -&gt; Judge</a:t>
            </a:r>
          </a:p>
          <a:p>
            <a:pPr lvl="1"/>
            <a:r>
              <a:rPr lang="en-US" dirty="0"/>
              <a:t>Teacher -&gt; Prosecutor</a:t>
            </a:r>
          </a:p>
        </p:txBody>
      </p:sp>
      <p:pic>
        <p:nvPicPr>
          <p:cNvPr id="4100" name="Picture 4" descr="Prosecutor With Document In Hand Icon On White Background, Vector  Illustration Stock Photo, Picture And Royalty Free Image. Image 108030211.">
            <a:extLst>
              <a:ext uri="{FF2B5EF4-FFF2-40B4-BE49-F238E27FC236}">
                <a16:creationId xmlns:a16="http://schemas.microsoft.com/office/drawing/2014/main" id="{A45C79F0-7625-C740-BADD-C5F36DCB6A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9223" y="4324441"/>
            <a:ext cx="1624932" cy="1987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Judge Icon #203748 - Free Icons Library">
            <a:extLst>
              <a:ext uri="{FF2B5EF4-FFF2-40B4-BE49-F238E27FC236}">
                <a16:creationId xmlns:a16="http://schemas.microsoft.com/office/drawing/2014/main" id="{7FAC4446-50D1-BF48-8FFC-5A5E60463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8480" y="4495279"/>
            <a:ext cx="1969554" cy="1577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8803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Artificial intelligence AI icon 2565586 Vector Art at Vecteezy">
            <a:extLst>
              <a:ext uri="{FF2B5EF4-FFF2-40B4-BE49-F238E27FC236}">
                <a16:creationId xmlns:a16="http://schemas.microsoft.com/office/drawing/2014/main" id="{0EE062A7-C9A6-2440-ABCC-97B724DFD6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8328" y="3889911"/>
            <a:ext cx="3255472" cy="3255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020FC0-D7F6-4648-A5FA-7F699EF69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 About Problem 3 in Assignment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D3D6A-BB20-344D-ADEB-5136122A2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05754" cy="5032375"/>
          </a:xfrm>
        </p:spPr>
        <p:txBody>
          <a:bodyPr/>
          <a:lstStyle/>
          <a:p>
            <a:r>
              <a:rPr lang="en-US" dirty="0"/>
              <a:t>Company aims to hire interns</a:t>
            </a:r>
          </a:p>
          <a:p>
            <a:pPr lvl="1"/>
            <a:r>
              <a:rPr lang="en-US" dirty="0"/>
              <a:t>Only 30% students satisfy the requirement</a:t>
            </a:r>
          </a:p>
          <a:p>
            <a:pPr lvl="1"/>
            <a:r>
              <a:rPr lang="en-US" dirty="0"/>
              <a:t>I can make them hire 60% by manipulating the information</a:t>
            </a:r>
          </a:p>
          <a:p>
            <a:pPr lvl="1"/>
            <a:endParaRPr lang="en-US" dirty="0"/>
          </a:p>
          <a:p>
            <a:r>
              <a:rPr lang="en-US" dirty="0"/>
              <a:t>The example in the original paper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[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Kamenica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and Gentzkow. 2011]</a:t>
            </a:r>
          </a:p>
          <a:p>
            <a:pPr lvl="1"/>
            <a:r>
              <a:rPr lang="en-US" dirty="0"/>
              <a:t>Company -&gt; Judge</a:t>
            </a:r>
          </a:p>
          <a:p>
            <a:pPr lvl="1"/>
            <a:r>
              <a:rPr lang="en-US" dirty="0"/>
              <a:t>Teacher -&gt; Prosecutor</a:t>
            </a:r>
          </a:p>
          <a:p>
            <a:pPr lvl="1"/>
            <a:endParaRPr lang="en-US" dirty="0"/>
          </a:p>
          <a:p>
            <a:r>
              <a:rPr lang="en-US" dirty="0"/>
              <a:t>Let’s extend it a bit</a:t>
            </a:r>
          </a:p>
          <a:p>
            <a:pPr lvl="1"/>
            <a:r>
              <a:rPr lang="en-US" dirty="0"/>
              <a:t>Company -&gt; Human</a:t>
            </a:r>
          </a:p>
          <a:p>
            <a:pPr lvl="1"/>
            <a:r>
              <a:rPr lang="en-US" dirty="0"/>
              <a:t>Teacher -&gt; AI</a:t>
            </a:r>
          </a:p>
        </p:txBody>
      </p:sp>
      <p:pic>
        <p:nvPicPr>
          <p:cNvPr id="5122" name="Picture 2" descr="People Svg Png Icon Free Download (#212716) - OnlineWebFonts.COM">
            <a:extLst>
              <a:ext uri="{FF2B5EF4-FFF2-40B4-BE49-F238E27FC236}">
                <a16:creationId xmlns:a16="http://schemas.microsoft.com/office/drawing/2014/main" id="{2F98C071-DF34-FA4F-A487-ED4E431344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0091" y="4821668"/>
            <a:ext cx="1569078" cy="1671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338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4FD53-C43D-A443-A532-516570C0E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AI-Assisted Decision Making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F73726-C77C-7B48-B050-B6B9852D2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discuss these at the last two lectures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368B7E-6284-984F-AEA0-0FE420D722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501" y="2491060"/>
            <a:ext cx="10190299" cy="273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2416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4FD53-C43D-A443-A532-516570C0E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AI-Assisted Decision Making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F73726-C77C-7B48-B050-B6B9852D2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idea is nice =&gt; AI is </a:t>
            </a:r>
            <a:r>
              <a:rPr lang="en-US" dirty="0">
                <a:solidFill>
                  <a:schemeClr val="accent1"/>
                </a:solidFill>
              </a:rPr>
              <a:t>helping</a:t>
            </a:r>
            <a:r>
              <a:rPr lang="en-US" dirty="0"/>
              <a:t> humans to make decisions</a:t>
            </a:r>
          </a:p>
          <a:p>
            <a:endParaRPr lang="en-US" dirty="0"/>
          </a:p>
          <a:p>
            <a:r>
              <a:rPr lang="en-US" dirty="0"/>
              <a:t>AI might also be able to </a:t>
            </a:r>
            <a:r>
              <a:rPr lang="en-US" dirty="0">
                <a:solidFill>
                  <a:schemeClr val="accent2"/>
                </a:solidFill>
              </a:rPr>
              <a:t>manipulate</a:t>
            </a:r>
            <a:r>
              <a:rPr lang="en-US" dirty="0"/>
              <a:t> humans to make decisions</a:t>
            </a:r>
          </a:p>
          <a:p>
            <a:pPr lvl="1"/>
            <a:r>
              <a:rPr lang="en-US" dirty="0"/>
              <a:t>Think about recommendation letter writing</a:t>
            </a:r>
          </a:p>
          <a:p>
            <a:pPr lvl="1"/>
            <a:endParaRPr lang="en-US" dirty="0"/>
          </a:p>
          <a:p>
            <a:r>
              <a:rPr lang="en-US" dirty="0"/>
              <a:t>Let’s just ask AI to present all information</a:t>
            </a:r>
          </a:p>
          <a:p>
            <a:pPr lvl="1"/>
            <a:r>
              <a:rPr lang="en-US" dirty="0"/>
              <a:t>Exceed the human cognitive load</a:t>
            </a:r>
          </a:p>
          <a:p>
            <a:pPr lvl="1"/>
            <a:endParaRPr lang="en-US" dirty="0"/>
          </a:p>
          <a:p>
            <a:r>
              <a:rPr lang="en-US" dirty="0"/>
              <a:t>Who to decide what AI should do?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052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C30FC-098B-D84C-9B97-E3D80D817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Participatory Design (more on Thursday)</a:t>
            </a:r>
          </a:p>
        </p:txBody>
      </p:sp>
      <p:pic>
        <p:nvPicPr>
          <p:cNvPr id="8196" name="Picture 4" descr="What is participatory design and what makes it great? - Point Jupiter">
            <a:extLst>
              <a:ext uri="{FF2B5EF4-FFF2-40B4-BE49-F238E27FC236}">
                <a16:creationId xmlns:a16="http://schemas.microsoft.com/office/drawing/2014/main" id="{7323C2C4-1483-BE4E-A700-05C1DDF30B2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631" y="1838688"/>
            <a:ext cx="891419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1757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7A981-14B9-FC4A-9DAD-60E33A26D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Peer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50468-4085-F34D-8F4D-CEE16C7629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submit the peer review </a:t>
            </a:r>
            <a:r>
              <a:rPr lang="en-US" dirty="0">
                <a:solidFill>
                  <a:schemeClr val="accent1"/>
                </a:solidFill>
              </a:rPr>
              <a:t>by 6pm</a:t>
            </a:r>
          </a:p>
        </p:txBody>
      </p:sp>
    </p:spTree>
    <p:extLst>
      <p:ext uri="{BB962C8B-B14F-4D97-AF65-F5344CB8AC3E}">
        <p14:creationId xmlns:p14="http://schemas.microsoft.com/office/powerpoint/2010/main" val="3991524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6400" y="2447202"/>
            <a:ext cx="11409680" cy="2387600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Lecture 19</a:t>
            </a:r>
            <a:br>
              <a:rPr lang="en-US" sz="4000" dirty="0"/>
            </a:br>
            <a:r>
              <a:rPr lang="en-US" sz="4000" dirty="0"/>
              <a:t>Human Perceptions </a:t>
            </a:r>
            <a:r>
              <a:rPr lang="en-US" sz="4000"/>
              <a:t>of Fairness</a:t>
            </a:r>
            <a:endParaRPr lang="en-US" sz="4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406400" y="5280916"/>
            <a:ext cx="11528236" cy="1149259"/>
          </a:xfrm>
        </p:spPr>
        <p:txBody>
          <a:bodyPr>
            <a:normAutofit/>
          </a:bodyPr>
          <a:lstStyle/>
          <a:p>
            <a:endParaRPr lang="en-US" dirty="0"/>
          </a:p>
          <a:p>
            <a:pPr algn="l"/>
            <a:r>
              <a:rPr lang="en-US" sz="3600" dirty="0">
                <a:latin typeface="+mj-lt"/>
              </a:rPr>
              <a:t>Instructor: </a:t>
            </a:r>
            <a:r>
              <a:rPr lang="en-US" sz="3600" dirty="0" err="1">
                <a:latin typeface="+mj-lt"/>
              </a:rPr>
              <a:t>Chien</a:t>
            </a:r>
            <a:r>
              <a:rPr lang="en-US" sz="3600" dirty="0">
                <a:latin typeface="+mj-lt"/>
              </a:rPr>
              <a:t>-Ju (CJ) Ho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D91B066-90C6-2F45-8B0E-748858ECABC4}"/>
              </a:ext>
            </a:extLst>
          </p:cNvPr>
          <p:cNvSpPr txBox="1">
            <a:spLocks/>
          </p:cNvSpPr>
          <p:nvPr/>
        </p:nvSpPr>
        <p:spPr>
          <a:xfrm>
            <a:off x="465678" y="4497753"/>
            <a:ext cx="11409680" cy="67409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21541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450DF-9354-1544-A1C8-8E9319A7C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Discussion on Recidivism Prediction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B16742-41AA-0648-831D-A3A24F9C8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22454"/>
            <a:ext cx="4735622" cy="35774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00B8D4-178D-7A43-ADCA-B8C26DCC92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1094" y="2222454"/>
            <a:ext cx="4761361" cy="3577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51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78908-AA33-B94B-8E3F-C2C344302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Compared with ML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[Dressel and Farid. 2018]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DAC535-4B8C-2649-ABFA-7033BFD73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83" y="2847703"/>
            <a:ext cx="11956433" cy="16459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76306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78908-AA33-B94B-8E3F-C2C344302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Compared with ML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[Dressel and Farid. 2018]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EE79A-AC18-A648-85AD-8B6459F8E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7109" y="2466407"/>
            <a:ext cx="5096691" cy="3069772"/>
          </a:xfrm>
        </p:spPr>
        <p:txBody>
          <a:bodyPr/>
          <a:lstStyle/>
          <a:p>
            <a:r>
              <a:rPr lang="en-US" dirty="0"/>
              <a:t>Humans are closely on par with ML for this task in both accuracy and fairness.</a:t>
            </a:r>
          </a:p>
          <a:p>
            <a:endParaRPr lang="en-US" dirty="0"/>
          </a:p>
          <a:p>
            <a:r>
              <a:rPr lang="en-US" dirty="0"/>
              <a:t>Caveat:</a:t>
            </a:r>
          </a:p>
          <a:p>
            <a:pPr lvl="1"/>
            <a:r>
              <a:rPr lang="en-US" dirty="0"/>
              <a:t>Humans are learning (seeing ground truth) in this experiment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E847D25-57B6-7746-9F14-8EFC62A40B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187" y="1840372"/>
            <a:ext cx="5249810" cy="435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2398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974F3-2168-CC4C-84BB-6B743483D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Follow-Up Study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[Lin et al. 2020]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1AA7A-B0F2-7948-8B81-83624D89DF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/>
              <a:t>Change three factors</a:t>
            </a:r>
          </a:p>
          <a:p>
            <a:pPr lvl="1"/>
            <a:r>
              <a:rPr lang="en-US" dirty="0"/>
              <a:t>Whether humans obtain truth feedback</a:t>
            </a:r>
          </a:p>
          <a:p>
            <a:pPr lvl="1"/>
            <a:r>
              <a:rPr lang="en-US" dirty="0"/>
              <a:t>Base rates of the recidivism</a:t>
            </a:r>
          </a:p>
          <a:p>
            <a:pPr lvl="1"/>
            <a:r>
              <a:rPr lang="en-US" dirty="0"/>
              <a:t>Amount of information given to users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FBFE227-3D6A-994E-A6E1-87887FE85C2D}"/>
              </a:ext>
            </a:extLst>
          </p:cNvPr>
          <p:cNvGrpSpPr/>
          <p:nvPr/>
        </p:nvGrpSpPr>
        <p:grpSpPr>
          <a:xfrm>
            <a:off x="1462460" y="3487722"/>
            <a:ext cx="9267079" cy="3370278"/>
            <a:chOff x="2086721" y="3542003"/>
            <a:chExt cx="9267079" cy="337027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807D072F-F477-914D-98F1-E29917D475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75209" y="3700848"/>
              <a:ext cx="6678591" cy="31571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1D15662-EBEB-684F-945B-D80FD8F10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86721" y="3990260"/>
              <a:ext cx="2409828" cy="292202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17B5EA3-A8E9-894B-AD1E-75633EBB2D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26405" y="3542003"/>
              <a:ext cx="1497607" cy="4206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6002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4D3FD-C8C8-9540-89FE-A9AC1C934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2536"/>
            <a:ext cx="10515600" cy="4351338"/>
          </a:xfrm>
        </p:spPr>
        <p:txBody>
          <a:bodyPr/>
          <a:lstStyle/>
          <a:p>
            <a:r>
              <a:rPr lang="en-US" dirty="0"/>
              <a:t>A common theme</a:t>
            </a:r>
          </a:p>
          <a:p>
            <a:pPr lvl="1"/>
            <a:r>
              <a:rPr lang="en-US" dirty="0"/>
              <a:t>Giving the control to humans</a:t>
            </a:r>
          </a:p>
          <a:p>
            <a:pPr lvl="1"/>
            <a:r>
              <a:rPr lang="en-US" dirty="0"/>
              <a:t>The goal of AI is to </a:t>
            </a:r>
            <a:r>
              <a:rPr lang="en-US" b="1" dirty="0">
                <a:solidFill>
                  <a:schemeClr val="accent1"/>
                </a:solidFill>
              </a:rPr>
              <a:t>augment</a:t>
            </a:r>
            <a:r>
              <a:rPr lang="en-US" dirty="0"/>
              <a:t>, not </a:t>
            </a:r>
            <a:r>
              <a:rPr lang="en-US" b="1" dirty="0">
                <a:solidFill>
                  <a:srgbClr val="C00000"/>
                </a:solidFill>
              </a:rPr>
              <a:t>replace</a:t>
            </a:r>
            <a:r>
              <a:rPr lang="en-US" dirty="0"/>
              <a:t>, humans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1E9DCD-712A-514E-94E1-7EF70EA92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981" y="1053302"/>
            <a:ext cx="10398035" cy="1445327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B4CCD9A-40BF-A94A-B026-AF0199A839E6}"/>
              </a:ext>
            </a:extLst>
          </p:cNvPr>
          <p:cNvSpPr/>
          <p:nvPr/>
        </p:nvSpPr>
        <p:spPr>
          <a:xfrm>
            <a:off x="1058092" y="5238205"/>
            <a:ext cx="6975566" cy="100584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4000" dirty="0"/>
              <a:t>As a human, this sounds good….</a:t>
            </a:r>
          </a:p>
        </p:txBody>
      </p:sp>
    </p:spTree>
    <p:extLst>
      <p:ext uri="{BB962C8B-B14F-4D97-AF65-F5344CB8AC3E}">
        <p14:creationId xmlns:p14="http://schemas.microsoft.com/office/powerpoint/2010/main" val="4106250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20FC0-D7F6-4648-A5FA-7F699EF69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 About Problem 3 in Assignment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D3D6A-BB20-344D-ADEB-5136122A2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Company aims to hire interns</a:t>
            </a:r>
          </a:p>
          <a:p>
            <a:pPr lvl="1"/>
            <a:r>
              <a:rPr lang="en-US" dirty="0"/>
              <a:t>Only 30% students satisfy the requirement and the company knows that</a:t>
            </a:r>
          </a:p>
          <a:p>
            <a:pPr lvl="1"/>
            <a:r>
              <a:rPr lang="en-US" dirty="0"/>
              <a:t>I can make them hire 60% by manipulating the information</a:t>
            </a:r>
          </a:p>
        </p:txBody>
      </p:sp>
      <p:pic>
        <p:nvPicPr>
          <p:cNvPr id="3076" name="Picture 4" descr="Company Icon | Download Desktop Business icons | IconsPedia">
            <a:extLst>
              <a:ext uri="{FF2B5EF4-FFF2-40B4-BE49-F238E27FC236}">
                <a16:creationId xmlns:a16="http://schemas.microsoft.com/office/drawing/2014/main" id="{8F35DA1A-F26D-CD42-B52A-8BB98711A3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419" y="3721160"/>
            <a:ext cx="2290345" cy="2290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Teacher Icons - Download Free Vector Icons | Noun Project">
            <a:extLst>
              <a:ext uri="{FF2B5EF4-FFF2-40B4-BE49-F238E27FC236}">
                <a16:creationId xmlns:a16="http://schemas.microsoft.com/office/drawing/2014/main" id="{B2B65009-448A-5142-9A8B-918333D084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7792" y="3721160"/>
            <a:ext cx="1994989" cy="1994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75260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40362</TotalTime>
  <Words>430</Words>
  <Application>Microsoft Macintosh PowerPoint</Application>
  <PresentationFormat>Widescreen</PresentationFormat>
  <Paragraphs>80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1_Office Theme</vt:lpstr>
      <vt:lpstr>Custom Design</vt:lpstr>
      <vt:lpstr>Logistics: Project</vt:lpstr>
      <vt:lpstr>Peer Review</vt:lpstr>
      <vt:lpstr>Lecture 19 Human Perceptions of Fairness</vt:lpstr>
      <vt:lpstr>More Discussion on Recidivism Prediction</vt:lpstr>
      <vt:lpstr>Human Compared with ML [Dressel and Farid. 2018]</vt:lpstr>
      <vt:lpstr>Human Compared with ML [Dressel and Farid. 2018]</vt:lpstr>
      <vt:lpstr>A Follow-Up Study [Lin et al. 2020]</vt:lpstr>
      <vt:lpstr>PowerPoint Presentation</vt:lpstr>
      <vt:lpstr>Think About Problem 3 in Assignment 3</vt:lpstr>
      <vt:lpstr>Think About Problem 3 in Assignment 3</vt:lpstr>
      <vt:lpstr>Think About Problem 3 in Assignment 3</vt:lpstr>
      <vt:lpstr>AI-Assisted Decision Making</vt:lpstr>
      <vt:lpstr>AI-Assisted Decision Making</vt:lpstr>
      <vt:lpstr>Participatory Design (more on Thursday)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417T Introduction to Machine Learning</dc:title>
  <dc:creator>Ho, Chien-Ju</dc:creator>
  <cp:lastModifiedBy>Ho, Chien-Ju</cp:lastModifiedBy>
  <cp:revision>4438</cp:revision>
  <cp:lastPrinted>2019-11-04T21:16:07Z</cp:lastPrinted>
  <dcterms:created xsi:type="dcterms:W3CDTF">2017-08-24T15:35:37Z</dcterms:created>
  <dcterms:modified xsi:type="dcterms:W3CDTF">2022-11-03T17:14:08Z</dcterms:modified>
</cp:coreProperties>
</file>

<file path=docProps/thumbnail.jpeg>
</file>